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601200" cy="12801600" type="A3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4244-ECBB-46A3-A7BA-9F0E523C9BE1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3FC6-6B2B-41A9-8CA3-D2E043144E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078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4244-ECBB-46A3-A7BA-9F0E523C9BE1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3FC6-6B2B-41A9-8CA3-D2E043144E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34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4244-ECBB-46A3-A7BA-9F0E523C9BE1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3FC6-6B2B-41A9-8CA3-D2E043144E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39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4244-ECBB-46A3-A7BA-9F0E523C9BE1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3FC6-6B2B-41A9-8CA3-D2E043144E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64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4244-ECBB-46A3-A7BA-9F0E523C9BE1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3FC6-6B2B-41A9-8CA3-D2E043144E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04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4244-ECBB-46A3-A7BA-9F0E523C9BE1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3FC6-6B2B-41A9-8CA3-D2E043144E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94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4244-ECBB-46A3-A7BA-9F0E523C9BE1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3FC6-6B2B-41A9-8CA3-D2E043144E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95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4244-ECBB-46A3-A7BA-9F0E523C9BE1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3FC6-6B2B-41A9-8CA3-D2E043144E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39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4244-ECBB-46A3-A7BA-9F0E523C9BE1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3FC6-6B2B-41A9-8CA3-D2E043144E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85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4244-ECBB-46A3-A7BA-9F0E523C9BE1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3FC6-6B2B-41A9-8CA3-D2E043144E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99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4244-ECBB-46A3-A7BA-9F0E523C9BE1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3FC6-6B2B-41A9-8CA3-D2E043144E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05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3D4244-ECBB-46A3-A7BA-9F0E523C9BE1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D03FC6-6B2B-41A9-8CA3-D2E043144E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7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36">
            <a:extLst>
              <a:ext uri="{FF2B5EF4-FFF2-40B4-BE49-F238E27FC236}">
                <a16:creationId xmlns:a16="http://schemas.microsoft.com/office/drawing/2014/main" id="{4831726D-4714-6EDB-5F41-19D2DE7B2126}"/>
              </a:ext>
            </a:extLst>
          </p:cNvPr>
          <p:cNvSpPr/>
          <p:nvPr/>
        </p:nvSpPr>
        <p:spPr>
          <a:xfrm rot="16200000" flipH="1">
            <a:off x="626411" y="7410678"/>
            <a:ext cx="4828879" cy="4834766"/>
          </a:xfrm>
          <a:custGeom>
            <a:avLst/>
            <a:gdLst>
              <a:gd name="connsiteX0" fmla="*/ 0 w 3200400"/>
              <a:gd name="connsiteY0" fmla="*/ 0 h 2718486"/>
              <a:gd name="connsiteX1" fmla="*/ 3200400 w 3200400"/>
              <a:gd name="connsiteY1" fmla="*/ 0 h 2718486"/>
              <a:gd name="connsiteX2" fmla="*/ 3200400 w 3200400"/>
              <a:gd name="connsiteY2" fmla="*/ 2718486 h 2718486"/>
              <a:gd name="connsiteX3" fmla="*/ 0 w 3200400"/>
              <a:gd name="connsiteY3" fmla="*/ 2718486 h 2718486"/>
              <a:gd name="connsiteX4" fmla="*/ 0 w 3200400"/>
              <a:gd name="connsiteY4" fmla="*/ 0 h 2718486"/>
              <a:gd name="connsiteX0" fmla="*/ 0 w 3200400"/>
              <a:gd name="connsiteY0" fmla="*/ 0 h 2718486"/>
              <a:gd name="connsiteX1" fmla="*/ 3200400 w 3200400"/>
              <a:gd name="connsiteY1" fmla="*/ 0 h 2718486"/>
              <a:gd name="connsiteX2" fmla="*/ 3200400 w 3200400"/>
              <a:gd name="connsiteY2" fmla="*/ 2718486 h 2718486"/>
              <a:gd name="connsiteX3" fmla="*/ 1383957 w 3200400"/>
              <a:gd name="connsiteY3" fmla="*/ 1198605 h 2718486"/>
              <a:gd name="connsiteX4" fmla="*/ 0 w 3200400"/>
              <a:gd name="connsiteY4" fmla="*/ 0 h 271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0" h="2718486">
                <a:moveTo>
                  <a:pt x="0" y="0"/>
                </a:moveTo>
                <a:lnTo>
                  <a:pt x="3200400" y="0"/>
                </a:lnTo>
                <a:lnTo>
                  <a:pt x="3200400" y="2718486"/>
                </a:lnTo>
                <a:lnTo>
                  <a:pt x="1383957" y="1198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  <a:defRPr/>
            </a:pPr>
            <a:endParaRPr kumimoji="1" lang="ja-JP" altLang="en-US" sz="1400" kern="0" dirty="0">
              <a:solidFill>
                <a:srgbClr val="FFFFFF"/>
              </a:solidFill>
              <a:latin typeface="Arial"/>
              <a:ea typeface="ＭＳ Ｐゴシック" panose="020B0600070205080204" pitchFamily="50" charset="-128"/>
              <a:sym typeface="Arial"/>
            </a:endParaRPr>
          </a:p>
        </p:txBody>
      </p:sp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2B38266C-818E-40C3-1FF7-FD1BCD7E947E}"/>
              </a:ext>
            </a:extLst>
          </p:cNvPr>
          <p:cNvSpPr/>
          <p:nvPr/>
        </p:nvSpPr>
        <p:spPr>
          <a:xfrm>
            <a:off x="684135" y="7687077"/>
            <a:ext cx="2596473" cy="2586755"/>
          </a:xfrm>
          <a:prstGeom prst="flowChartConnector">
            <a:avLst/>
          </a:prstGeom>
          <a:solidFill>
            <a:srgbClr val="00D2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89A571F-9C77-E4DE-D2C5-E0672624C050}"/>
              </a:ext>
            </a:extLst>
          </p:cNvPr>
          <p:cNvSpPr/>
          <p:nvPr/>
        </p:nvSpPr>
        <p:spPr>
          <a:xfrm>
            <a:off x="981503" y="7885304"/>
            <a:ext cx="2596473" cy="2466917"/>
          </a:xfrm>
          <a:prstGeom prst="ellipse">
            <a:avLst/>
          </a:prstGeom>
          <a:solidFill>
            <a:srgbClr val="C0F8F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36">
            <a:extLst>
              <a:ext uri="{FF2B5EF4-FFF2-40B4-BE49-F238E27FC236}">
                <a16:creationId xmlns:a16="http://schemas.microsoft.com/office/drawing/2014/main" id="{4F379F91-768E-111E-2DCB-33DC4DFBBB22}"/>
              </a:ext>
            </a:extLst>
          </p:cNvPr>
          <p:cNvSpPr/>
          <p:nvPr/>
        </p:nvSpPr>
        <p:spPr>
          <a:xfrm>
            <a:off x="3646276" y="1884577"/>
            <a:ext cx="5284317" cy="4516223"/>
          </a:xfrm>
          <a:custGeom>
            <a:avLst/>
            <a:gdLst>
              <a:gd name="connsiteX0" fmla="*/ 0 w 3200400"/>
              <a:gd name="connsiteY0" fmla="*/ 0 h 2718486"/>
              <a:gd name="connsiteX1" fmla="*/ 3200400 w 3200400"/>
              <a:gd name="connsiteY1" fmla="*/ 0 h 2718486"/>
              <a:gd name="connsiteX2" fmla="*/ 3200400 w 3200400"/>
              <a:gd name="connsiteY2" fmla="*/ 2718486 h 2718486"/>
              <a:gd name="connsiteX3" fmla="*/ 0 w 3200400"/>
              <a:gd name="connsiteY3" fmla="*/ 2718486 h 2718486"/>
              <a:gd name="connsiteX4" fmla="*/ 0 w 3200400"/>
              <a:gd name="connsiteY4" fmla="*/ 0 h 2718486"/>
              <a:gd name="connsiteX0" fmla="*/ 0 w 3200400"/>
              <a:gd name="connsiteY0" fmla="*/ 0 h 2718486"/>
              <a:gd name="connsiteX1" fmla="*/ 3200400 w 3200400"/>
              <a:gd name="connsiteY1" fmla="*/ 0 h 2718486"/>
              <a:gd name="connsiteX2" fmla="*/ 3200400 w 3200400"/>
              <a:gd name="connsiteY2" fmla="*/ 2718486 h 2718486"/>
              <a:gd name="connsiteX3" fmla="*/ 1383957 w 3200400"/>
              <a:gd name="connsiteY3" fmla="*/ 1198605 h 2718486"/>
              <a:gd name="connsiteX4" fmla="*/ 0 w 3200400"/>
              <a:gd name="connsiteY4" fmla="*/ 0 h 271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0" h="2718486">
                <a:moveTo>
                  <a:pt x="0" y="0"/>
                </a:moveTo>
                <a:lnTo>
                  <a:pt x="3200400" y="0"/>
                </a:lnTo>
                <a:lnTo>
                  <a:pt x="3200400" y="2718486"/>
                </a:lnTo>
                <a:lnTo>
                  <a:pt x="1383957" y="1198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  <a:defRPr/>
            </a:pPr>
            <a:endParaRPr kumimoji="1" lang="ja-JP" altLang="en-US" sz="1400" kern="0">
              <a:solidFill>
                <a:srgbClr val="FFFFFF"/>
              </a:solidFill>
              <a:latin typeface="Arial"/>
              <a:ea typeface="ＭＳ Ｐゴシック" panose="020B0600070205080204" pitchFamily="50" charset="-128"/>
              <a:sym typeface="Arial"/>
            </a:endParaRPr>
          </a:p>
        </p:txBody>
      </p:sp>
      <p:pic>
        <p:nvPicPr>
          <p:cNvPr id="7" name="図 6" descr="テキスト が含まれている画像">
            <a:extLst>
              <a:ext uri="{FF2B5EF4-FFF2-40B4-BE49-F238E27FC236}">
                <a16:creationId xmlns:a16="http://schemas.microsoft.com/office/drawing/2014/main" id="{8B7B5EDD-D994-95C0-AAD8-FFA97DE92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485" y="366278"/>
            <a:ext cx="6760227" cy="1179317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86F734B9-30BA-103E-F325-577E8F39F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702" y="1962517"/>
            <a:ext cx="8036372" cy="935666"/>
          </a:xfrm>
          <a:prstGeom prst="rect">
            <a:avLst/>
          </a:prstGeom>
        </p:spPr>
      </p:pic>
      <p:sp>
        <p:nvSpPr>
          <p:cNvPr id="50" name="フローチャート: 結合子 49">
            <a:extLst>
              <a:ext uri="{FF2B5EF4-FFF2-40B4-BE49-F238E27FC236}">
                <a16:creationId xmlns:a16="http://schemas.microsoft.com/office/drawing/2014/main" id="{EDCF0BD3-47CD-E362-4905-7B37202E368A}"/>
              </a:ext>
            </a:extLst>
          </p:cNvPr>
          <p:cNvSpPr/>
          <p:nvPr/>
        </p:nvSpPr>
        <p:spPr>
          <a:xfrm>
            <a:off x="5901369" y="3168195"/>
            <a:ext cx="2596473" cy="2586755"/>
          </a:xfrm>
          <a:prstGeom prst="flowChartConnector">
            <a:avLst/>
          </a:prstGeom>
          <a:solidFill>
            <a:srgbClr val="00D2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59153BD3-1D60-0AD4-190E-06359C71D273}"/>
              </a:ext>
            </a:extLst>
          </p:cNvPr>
          <p:cNvSpPr/>
          <p:nvPr/>
        </p:nvSpPr>
        <p:spPr>
          <a:xfrm>
            <a:off x="6198737" y="3366422"/>
            <a:ext cx="2596473" cy="2466917"/>
          </a:xfrm>
          <a:prstGeom prst="ellipse">
            <a:avLst/>
          </a:prstGeom>
          <a:solidFill>
            <a:srgbClr val="C0F8F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8" name="図 17" descr="ダイアグラム">
            <a:extLst>
              <a:ext uri="{FF2B5EF4-FFF2-40B4-BE49-F238E27FC236}">
                <a16:creationId xmlns:a16="http://schemas.microsoft.com/office/drawing/2014/main" id="{2218964D-2639-786E-8EAD-7DF820C43A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3554" y="4252014"/>
            <a:ext cx="1458938" cy="1571165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E0B270E6-9466-688E-8ED1-97E6840965DE}"/>
              </a:ext>
            </a:extLst>
          </p:cNvPr>
          <p:cNvGrpSpPr/>
          <p:nvPr/>
        </p:nvGrpSpPr>
        <p:grpSpPr>
          <a:xfrm>
            <a:off x="7733495" y="4380337"/>
            <a:ext cx="657270" cy="1258644"/>
            <a:chOff x="7734021" y="4885294"/>
            <a:chExt cx="737112" cy="1411537"/>
          </a:xfrm>
        </p:grpSpPr>
        <p:pic>
          <p:nvPicPr>
            <p:cNvPr id="25" name="図 24" descr="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68300220-5BDA-15E4-C93F-0E3D73610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22415" r="31993"/>
            <a:stretch/>
          </p:blipFill>
          <p:spPr>
            <a:xfrm>
              <a:off x="7734021" y="5447868"/>
              <a:ext cx="737112" cy="848963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AFD75DF5-66CA-058F-C731-FF88532B1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13142" y="4885294"/>
              <a:ext cx="365267" cy="730533"/>
            </a:xfrm>
            <a:prstGeom prst="rect">
              <a:avLst/>
            </a:prstGeom>
          </p:spPr>
        </p:pic>
      </p:grp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4771B1DD-D9AA-2743-A994-333E6F290EAF}"/>
              </a:ext>
            </a:extLst>
          </p:cNvPr>
          <p:cNvSpPr txBox="1"/>
          <p:nvPr/>
        </p:nvSpPr>
        <p:spPr>
          <a:xfrm>
            <a:off x="805599" y="3116288"/>
            <a:ext cx="4834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n w="0"/>
                <a:gradFill>
                  <a:gsLst>
                    <a:gs pos="100000">
                      <a:srgbClr val="15B2A5"/>
                    </a:gs>
                    <a:gs pos="0">
                      <a:srgbClr val="15B2A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ea"/>
              </a:rPr>
              <a:t>席の登録、</a:t>
            </a:r>
            <a:endParaRPr kumimoji="1" lang="en-US" altLang="ja-JP" sz="3600" b="1" dirty="0">
              <a:ln w="0"/>
              <a:gradFill>
                <a:gsLst>
                  <a:gs pos="100000">
                    <a:srgbClr val="15B2A5"/>
                  </a:gs>
                  <a:gs pos="0">
                    <a:srgbClr val="15B2A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n-ea"/>
            </a:endParaRPr>
          </a:p>
          <a:p>
            <a:r>
              <a:rPr kumimoji="1" lang="ja-JP" altLang="en-US" sz="3600" b="1" dirty="0">
                <a:ln w="0"/>
                <a:gradFill>
                  <a:gsLst>
                    <a:gs pos="100000">
                      <a:srgbClr val="15B2A5"/>
                    </a:gs>
                    <a:gs pos="0">
                      <a:srgbClr val="15B2A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ea"/>
              </a:rPr>
              <a:t>もうお済みですか？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94908230-3A3C-5D42-6A0B-F30A844193A5}"/>
              </a:ext>
            </a:extLst>
          </p:cNvPr>
          <p:cNvSpPr txBox="1"/>
          <p:nvPr/>
        </p:nvSpPr>
        <p:spPr>
          <a:xfrm>
            <a:off x="3988394" y="7513740"/>
            <a:ext cx="4870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n w="0"/>
                <a:gradFill>
                  <a:gsLst>
                    <a:gs pos="100000">
                      <a:srgbClr val="15B2A5"/>
                    </a:gs>
                    <a:gs pos="0">
                      <a:srgbClr val="15B2A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ea"/>
              </a:rPr>
              <a:t>退席時、</a:t>
            </a:r>
            <a:endParaRPr kumimoji="1" lang="en-US" altLang="ja-JP" sz="3600" b="1" dirty="0">
              <a:ln w="0"/>
              <a:gradFill>
                <a:gsLst>
                  <a:gs pos="100000">
                    <a:srgbClr val="15B2A5"/>
                  </a:gs>
                  <a:gs pos="0">
                    <a:srgbClr val="15B2A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n-ea"/>
            </a:endParaRPr>
          </a:p>
          <a:p>
            <a:r>
              <a:rPr kumimoji="1" lang="ja-JP" altLang="en-US" sz="3600" b="1" dirty="0">
                <a:ln w="0"/>
                <a:gradFill>
                  <a:gsLst>
                    <a:gs pos="100000">
                      <a:srgbClr val="15B2A5"/>
                    </a:gs>
                    <a:gs pos="0">
                      <a:srgbClr val="15B2A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ea"/>
              </a:rPr>
              <a:t>デスクは綺麗ですか？</a:t>
            </a:r>
          </a:p>
        </p:txBody>
      </p:sp>
      <p:pic>
        <p:nvPicPr>
          <p:cNvPr id="3" name="図 2" descr="グラフィカル ユーザー インターフェイス, Web サイト">
            <a:extLst>
              <a:ext uri="{FF2B5EF4-FFF2-40B4-BE49-F238E27FC236}">
                <a16:creationId xmlns:a16="http://schemas.microsoft.com/office/drawing/2014/main" id="{21940519-F239-60A1-CEEF-1E9EA863A3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26" y="3357510"/>
            <a:ext cx="1531922" cy="872765"/>
          </a:xfrm>
          <a:prstGeom prst="rect">
            <a:avLst/>
          </a:prstGeom>
        </p:spPr>
      </p:pic>
      <p:pic>
        <p:nvPicPr>
          <p:cNvPr id="8" name="図 7" descr="グラフィカル ユーザー インターフェイス, アプリケーション">
            <a:extLst>
              <a:ext uri="{FF2B5EF4-FFF2-40B4-BE49-F238E27FC236}">
                <a16:creationId xmlns:a16="http://schemas.microsoft.com/office/drawing/2014/main" id="{A87B2295-AEA2-4B64-F969-C49D8AA920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05" y="3287641"/>
            <a:ext cx="529880" cy="970904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6F38AAB-26CB-DDF3-5EB0-403BD765B6F0}"/>
              </a:ext>
            </a:extLst>
          </p:cNvPr>
          <p:cNvGrpSpPr/>
          <p:nvPr/>
        </p:nvGrpSpPr>
        <p:grpSpPr>
          <a:xfrm>
            <a:off x="855702" y="4551878"/>
            <a:ext cx="5019836" cy="1426544"/>
            <a:chOff x="805599" y="4761309"/>
            <a:chExt cx="5019836" cy="1426544"/>
          </a:xfrm>
        </p:grpSpPr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9110B981-7EE8-B044-0A2E-CF5E9CC11051}"/>
                </a:ext>
              </a:extLst>
            </p:cNvPr>
            <p:cNvCxnSpPr>
              <a:cxnSpLocks/>
            </p:cNvCxnSpPr>
            <p:nvPr/>
          </p:nvCxnSpPr>
          <p:spPr>
            <a:xfrm>
              <a:off x="888343" y="5096873"/>
              <a:ext cx="4232297" cy="0"/>
            </a:xfrm>
            <a:prstGeom prst="line">
              <a:avLst/>
            </a:prstGeom>
            <a:ln w="57150">
              <a:solidFill>
                <a:srgbClr val="15B2A5">
                  <a:alpha val="3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A8774C0E-EBD0-3375-BD3A-C03943473221}"/>
                </a:ext>
              </a:extLst>
            </p:cNvPr>
            <p:cNvCxnSpPr>
              <a:cxnSpLocks/>
            </p:cNvCxnSpPr>
            <p:nvPr/>
          </p:nvCxnSpPr>
          <p:spPr>
            <a:xfrm>
              <a:off x="882677" y="5549327"/>
              <a:ext cx="3069772" cy="0"/>
            </a:xfrm>
            <a:prstGeom prst="line">
              <a:avLst/>
            </a:prstGeom>
            <a:ln w="57150">
              <a:solidFill>
                <a:srgbClr val="15B2A5">
                  <a:alpha val="3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FC337961-C7ED-3364-B075-9B2A9D91B6B0}"/>
                </a:ext>
              </a:extLst>
            </p:cNvPr>
            <p:cNvCxnSpPr>
              <a:cxnSpLocks/>
            </p:cNvCxnSpPr>
            <p:nvPr/>
          </p:nvCxnSpPr>
          <p:spPr>
            <a:xfrm>
              <a:off x="882677" y="6035226"/>
              <a:ext cx="4396437" cy="0"/>
            </a:xfrm>
            <a:prstGeom prst="line">
              <a:avLst/>
            </a:prstGeom>
            <a:ln w="57150">
              <a:solidFill>
                <a:srgbClr val="15B2A5">
                  <a:alpha val="3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E9C134A5-B87A-62FE-54B1-00530379D5EE}"/>
                </a:ext>
              </a:extLst>
            </p:cNvPr>
            <p:cNvSpPr txBox="1"/>
            <p:nvPr/>
          </p:nvSpPr>
          <p:spPr>
            <a:xfrm>
              <a:off x="805599" y="4761309"/>
              <a:ext cx="5019836" cy="1426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kumimoji="1" lang="en-US" altLang="ja-JP" sz="2800" b="1" dirty="0" err="1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YourDesk</a:t>
              </a:r>
              <a:r>
                <a:rPr kumimoji="1" lang="ja-JP" altLang="en-US" sz="2800" b="1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でカンタン登録！</a:t>
              </a:r>
              <a:endParaRPr kumimoji="1" lang="en-US" altLang="ja-JP" sz="2800" b="1" dirty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  <a:p>
              <a:pPr>
                <a:lnSpc>
                  <a:spcPts val="3500"/>
                </a:lnSpc>
              </a:pPr>
              <a:r>
                <a:rPr kumimoji="1" lang="ja-JP" altLang="en-US" sz="2800" b="1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スムーズな１日は、</a:t>
              </a:r>
              <a:endParaRPr kumimoji="1" lang="en-US" altLang="ja-JP" sz="2800" b="1" dirty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  <a:p>
              <a:pPr>
                <a:lnSpc>
                  <a:spcPts val="3500"/>
                </a:lnSpc>
              </a:pPr>
              <a:r>
                <a:rPr kumimoji="1" lang="ja-JP" altLang="en-US" sz="2800" b="1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座席登録から始めましょう！</a:t>
              </a:r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3DFCFF43-E3AD-0FB8-20D8-AA766BD3F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93" y="6255174"/>
            <a:ext cx="8036372" cy="935666"/>
          </a:xfrm>
          <a:prstGeom prst="rect">
            <a:avLst/>
          </a:prstGeom>
        </p:spPr>
      </p:pic>
      <p:pic>
        <p:nvPicPr>
          <p:cNvPr id="47" name="図 46" descr="レゴ, おもちゃ, 女性, テーブル が含まれている画像">
            <a:extLst>
              <a:ext uri="{FF2B5EF4-FFF2-40B4-BE49-F238E27FC236}">
                <a16:creationId xmlns:a16="http://schemas.microsoft.com/office/drawing/2014/main" id="{D120F2CC-8E72-5477-CD51-DDA4C5B577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67" y="8132345"/>
            <a:ext cx="2584268" cy="1937813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65E4EA62-92C1-6492-9D72-0DE50B7F3D26}"/>
              </a:ext>
            </a:extLst>
          </p:cNvPr>
          <p:cNvGrpSpPr/>
          <p:nvPr/>
        </p:nvGrpSpPr>
        <p:grpSpPr>
          <a:xfrm>
            <a:off x="3091419" y="8720680"/>
            <a:ext cx="556025" cy="1009190"/>
            <a:chOff x="3574681" y="9496244"/>
            <a:chExt cx="556025" cy="1009190"/>
          </a:xfrm>
        </p:grpSpPr>
        <p:sp>
          <p:nvSpPr>
            <p:cNvPr id="62" name="星: 4 pt 61">
              <a:extLst>
                <a:ext uri="{FF2B5EF4-FFF2-40B4-BE49-F238E27FC236}">
                  <a16:creationId xmlns:a16="http://schemas.microsoft.com/office/drawing/2014/main" id="{0B07C7C7-DF6C-DD96-C593-195F4B629F2B}"/>
                </a:ext>
              </a:extLst>
            </p:cNvPr>
            <p:cNvSpPr/>
            <p:nvPr/>
          </p:nvSpPr>
          <p:spPr>
            <a:xfrm>
              <a:off x="3574681" y="9496244"/>
              <a:ext cx="408434" cy="608537"/>
            </a:xfrm>
            <a:prstGeom prst="star4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defRPr/>
              </a:pPr>
              <a:endParaRPr kumimoji="1" lang="ja-JP" altLang="en-US" sz="1524" kern="0">
                <a:solidFill>
                  <a:srgbClr val="FFFFFF"/>
                </a:solidFill>
                <a:latin typeface="Arial"/>
                <a:ea typeface="ＭＳ Ｐゴシック" panose="020B0600070205080204" pitchFamily="50" charset="-128"/>
                <a:sym typeface="Arial"/>
              </a:endParaRPr>
            </a:p>
          </p:txBody>
        </p:sp>
        <p:sp>
          <p:nvSpPr>
            <p:cNvPr id="63" name="星: 4 pt 62">
              <a:extLst>
                <a:ext uri="{FF2B5EF4-FFF2-40B4-BE49-F238E27FC236}">
                  <a16:creationId xmlns:a16="http://schemas.microsoft.com/office/drawing/2014/main" id="{16F6A7A2-005B-C11B-14EC-2CB25534B6E9}"/>
                </a:ext>
              </a:extLst>
            </p:cNvPr>
            <p:cNvSpPr/>
            <p:nvPr/>
          </p:nvSpPr>
          <p:spPr>
            <a:xfrm>
              <a:off x="3766994" y="9963527"/>
              <a:ext cx="363712" cy="541907"/>
            </a:xfrm>
            <a:prstGeom prst="star4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defRPr/>
              </a:pPr>
              <a:endParaRPr kumimoji="1" lang="ja-JP" altLang="en-US" sz="1524" kern="0" dirty="0">
                <a:solidFill>
                  <a:srgbClr val="FFFFFF"/>
                </a:solidFill>
                <a:latin typeface="Arial"/>
                <a:ea typeface="ＭＳ Ｐゴシック" panose="020B0600070205080204" pitchFamily="50" charset="-128"/>
                <a:sym typeface="Arial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4875B2E-53D3-EEE9-C588-899621EAA619}"/>
              </a:ext>
            </a:extLst>
          </p:cNvPr>
          <p:cNvGrpSpPr/>
          <p:nvPr/>
        </p:nvGrpSpPr>
        <p:grpSpPr>
          <a:xfrm>
            <a:off x="981503" y="7654589"/>
            <a:ext cx="644282" cy="783548"/>
            <a:chOff x="1438931" y="8774012"/>
            <a:chExt cx="644282" cy="783548"/>
          </a:xfrm>
        </p:grpSpPr>
        <p:sp>
          <p:nvSpPr>
            <p:cNvPr id="64" name="星: 4 pt 63">
              <a:extLst>
                <a:ext uri="{FF2B5EF4-FFF2-40B4-BE49-F238E27FC236}">
                  <a16:creationId xmlns:a16="http://schemas.microsoft.com/office/drawing/2014/main" id="{56BFC062-FC19-D945-5C75-92F1E0300D82}"/>
                </a:ext>
              </a:extLst>
            </p:cNvPr>
            <p:cNvSpPr/>
            <p:nvPr/>
          </p:nvSpPr>
          <p:spPr>
            <a:xfrm>
              <a:off x="1725856" y="8774012"/>
              <a:ext cx="357357" cy="532436"/>
            </a:xfrm>
            <a:prstGeom prst="star4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defRPr/>
              </a:pPr>
              <a:endParaRPr kumimoji="1" lang="ja-JP" altLang="en-US" sz="1524" kern="0">
                <a:solidFill>
                  <a:srgbClr val="FFFFFF"/>
                </a:solidFill>
                <a:latin typeface="Arial"/>
                <a:ea typeface="ＭＳ Ｐゴシック" panose="020B0600070205080204" pitchFamily="50" charset="-128"/>
                <a:sym typeface="Arial"/>
              </a:endParaRPr>
            </a:p>
          </p:txBody>
        </p:sp>
        <p:sp>
          <p:nvSpPr>
            <p:cNvPr id="65" name="星: 4 pt 64">
              <a:extLst>
                <a:ext uri="{FF2B5EF4-FFF2-40B4-BE49-F238E27FC236}">
                  <a16:creationId xmlns:a16="http://schemas.microsoft.com/office/drawing/2014/main" id="{EF146082-2037-F43B-48AA-87CABA9BDAF0}"/>
                </a:ext>
              </a:extLst>
            </p:cNvPr>
            <p:cNvSpPr/>
            <p:nvPr/>
          </p:nvSpPr>
          <p:spPr>
            <a:xfrm>
              <a:off x="1438931" y="9025124"/>
              <a:ext cx="357355" cy="532436"/>
            </a:xfrm>
            <a:prstGeom prst="star4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defRPr/>
              </a:pPr>
              <a:endParaRPr kumimoji="1" lang="ja-JP" altLang="en-US" sz="1524" kern="0" dirty="0">
                <a:solidFill>
                  <a:srgbClr val="FFFFFF"/>
                </a:solidFill>
                <a:latin typeface="Arial"/>
                <a:ea typeface="ＭＳ Ｐゴシック" panose="020B0600070205080204" pitchFamily="50" charset="-128"/>
                <a:sym typeface="Arial"/>
              </a:endParaRPr>
            </a:p>
          </p:txBody>
        </p: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7AD50F3B-B96F-A10D-C07F-0EC028DF2C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45" y="2034678"/>
            <a:ext cx="7362377" cy="70936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7219D80-74AA-3894-1705-1C20B07B0B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98" y="6338716"/>
            <a:ext cx="6364840" cy="706589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6D9C198-13EA-C26F-2111-DFF5BF84B21B}"/>
              </a:ext>
            </a:extLst>
          </p:cNvPr>
          <p:cNvSpPr/>
          <p:nvPr/>
        </p:nvSpPr>
        <p:spPr>
          <a:xfrm>
            <a:off x="684134" y="10615863"/>
            <a:ext cx="8246459" cy="1937813"/>
          </a:xfrm>
          <a:prstGeom prst="rect">
            <a:avLst/>
          </a:prstGeom>
          <a:solidFill>
            <a:schemeClr val="bg1"/>
          </a:solidFill>
          <a:ln w="76200">
            <a:solidFill>
              <a:srgbClr val="15B2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 descr="アイコン">
            <a:extLst>
              <a:ext uri="{FF2B5EF4-FFF2-40B4-BE49-F238E27FC236}">
                <a16:creationId xmlns:a16="http://schemas.microsoft.com/office/drawing/2014/main" id="{E7BABC11-5C20-873C-6FE5-B34D1CDC7B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6201">
            <a:off x="4792310" y="10842049"/>
            <a:ext cx="2218118" cy="1663589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290FD3E-7476-BAB8-E97B-437903E5F029}"/>
              </a:ext>
            </a:extLst>
          </p:cNvPr>
          <p:cNvSpPr txBox="1"/>
          <p:nvPr/>
        </p:nvSpPr>
        <p:spPr>
          <a:xfrm>
            <a:off x="1187545" y="11122516"/>
            <a:ext cx="480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ea"/>
              </a:rPr>
              <a:t>座席の予約・着席・退席は</a:t>
            </a:r>
            <a:endParaRPr kumimoji="1" lang="en-US" altLang="ja-JP" sz="2800" b="1" dirty="0">
              <a:solidFill>
                <a:schemeClr val="tx2">
                  <a:lumMod val="90000"/>
                  <a:lumOff val="10000"/>
                </a:schemeClr>
              </a:solidFill>
              <a:latin typeface="+mn-ea"/>
            </a:endParaRPr>
          </a:p>
          <a:p>
            <a:r>
              <a:rPr kumimoji="1" lang="en-US" altLang="ja-JP" sz="28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n-ea"/>
              </a:rPr>
              <a:t>YourDesk</a:t>
            </a:r>
            <a:r>
              <a:rPr kumimoji="1" lang="ja-JP" altLang="en-U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ea"/>
              </a:rPr>
              <a:t>から！</a:t>
            </a: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39633AC0-9E7A-1875-6BA2-3EE15DAA2895}"/>
              </a:ext>
            </a:extLst>
          </p:cNvPr>
          <p:cNvGrpSpPr/>
          <p:nvPr/>
        </p:nvGrpSpPr>
        <p:grpSpPr>
          <a:xfrm>
            <a:off x="4030378" y="8923932"/>
            <a:ext cx="4956155" cy="1426673"/>
            <a:chOff x="4030378" y="8923932"/>
            <a:chExt cx="4956155" cy="1426673"/>
          </a:xfrm>
        </p:grpSpPr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D6FE378D-C2FC-E5B4-01A0-E9B40025FAC2}"/>
                </a:ext>
              </a:extLst>
            </p:cNvPr>
            <p:cNvCxnSpPr>
              <a:cxnSpLocks/>
            </p:cNvCxnSpPr>
            <p:nvPr/>
          </p:nvCxnSpPr>
          <p:spPr>
            <a:xfrm>
              <a:off x="4145314" y="9723726"/>
              <a:ext cx="3449857" cy="0"/>
            </a:xfrm>
            <a:prstGeom prst="line">
              <a:avLst/>
            </a:prstGeom>
            <a:ln w="57150">
              <a:solidFill>
                <a:srgbClr val="15B2A5">
                  <a:alpha val="3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779D975B-7A21-0FD8-F8CB-1DA400E2917A}"/>
                </a:ext>
              </a:extLst>
            </p:cNvPr>
            <p:cNvCxnSpPr>
              <a:cxnSpLocks/>
            </p:cNvCxnSpPr>
            <p:nvPr/>
          </p:nvCxnSpPr>
          <p:spPr>
            <a:xfrm>
              <a:off x="4143512" y="10182848"/>
              <a:ext cx="2354706" cy="0"/>
            </a:xfrm>
            <a:prstGeom prst="line">
              <a:avLst/>
            </a:prstGeom>
            <a:ln w="57150">
              <a:solidFill>
                <a:srgbClr val="15B2A5">
                  <a:alpha val="3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67E6429E-B688-022D-BD57-B0121AEA59A5}"/>
                </a:ext>
              </a:extLst>
            </p:cNvPr>
            <p:cNvCxnSpPr>
              <a:cxnSpLocks/>
            </p:cNvCxnSpPr>
            <p:nvPr/>
          </p:nvCxnSpPr>
          <p:spPr>
            <a:xfrm>
              <a:off x="4161691" y="9286792"/>
              <a:ext cx="4388231" cy="0"/>
            </a:xfrm>
            <a:prstGeom prst="line">
              <a:avLst/>
            </a:prstGeom>
            <a:ln w="57150">
              <a:solidFill>
                <a:srgbClr val="15B2A5">
                  <a:alpha val="3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556E361D-0672-E964-F507-B5E3723EFCAD}"/>
                </a:ext>
              </a:extLst>
            </p:cNvPr>
            <p:cNvSpPr txBox="1"/>
            <p:nvPr/>
          </p:nvSpPr>
          <p:spPr>
            <a:xfrm>
              <a:off x="4030378" y="8923932"/>
              <a:ext cx="4956155" cy="1426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kumimoji="1" lang="ja-JP" altLang="en-US" sz="2800" b="1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デスクまわりは綺麗ですか？</a:t>
              </a:r>
              <a:endParaRPr kumimoji="1" lang="en-US" altLang="ja-JP" sz="2800" b="1" dirty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  <a:p>
              <a:pPr>
                <a:lnSpc>
                  <a:spcPts val="3500"/>
                </a:lnSpc>
              </a:pPr>
              <a:r>
                <a:rPr kumimoji="1" lang="ja-JP" altLang="en-US" sz="2800" b="1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クリーンなオフィスを</a:t>
              </a:r>
              <a:endParaRPr kumimoji="1" lang="en-US" altLang="ja-JP" sz="2800" b="1" dirty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  <a:p>
              <a:pPr>
                <a:lnSpc>
                  <a:spcPts val="3500"/>
                </a:lnSpc>
              </a:pPr>
              <a:r>
                <a:rPr kumimoji="1" lang="ja-JP" altLang="en-US" sz="2800" b="1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保ちましょう！</a:t>
              </a:r>
              <a:endParaRPr kumimoji="1" lang="en-US" altLang="ja-JP" sz="2800" b="1" dirty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82484F5-9DB5-7997-DBEE-DD482E5390D1}"/>
              </a:ext>
            </a:extLst>
          </p:cNvPr>
          <p:cNvSpPr/>
          <p:nvPr/>
        </p:nvSpPr>
        <p:spPr>
          <a:xfrm>
            <a:off x="6929922" y="10787538"/>
            <a:ext cx="1865288" cy="162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+mn-ea"/>
              </a:rPr>
              <a:t>組織コード</a:t>
            </a:r>
            <a:endParaRPr kumimoji="1" lang="en-US" altLang="ja-JP" sz="16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+mn-ea"/>
              </a:rPr>
              <a:t>入力済画面ページ</a:t>
            </a:r>
            <a:endParaRPr kumimoji="1" lang="en-US" altLang="ja-JP" sz="16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+mn-ea"/>
              </a:rPr>
              <a:t>QR</a:t>
            </a:r>
            <a:r>
              <a:rPr kumimoji="1" lang="ja-JP" altLang="en-US" sz="1600" dirty="0">
                <a:solidFill>
                  <a:schemeClr val="tx1"/>
                </a:solidFill>
                <a:latin typeface="+mn-ea"/>
              </a:rPr>
              <a:t>コード</a:t>
            </a:r>
            <a:endParaRPr kumimoji="1" lang="en-US" altLang="ja-JP" sz="16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+mn-ea"/>
              </a:rPr>
              <a:t>貼付位置</a:t>
            </a:r>
          </a:p>
        </p:txBody>
      </p:sp>
    </p:spTree>
    <p:extLst>
      <p:ext uri="{BB962C8B-B14F-4D97-AF65-F5344CB8AC3E}">
        <p14:creationId xmlns:p14="http://schemas.microsoft.com/office/powerpoint/2010/main" val="1403418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66</Words>
  <Application>Microsoft Office PowerPoint</Application>
  <PresentationFormat>A3 297x420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高瀬 茜</dc:creator>
  <cp:lastModifiedBy>高瀬 茜</cp:lastModifiedBy>
  <cp:revision>9</cp:revision>
  <cp:lastPrinted>2025-03-03T06:22:31Z</cp:lastPrinted>
  <dcterms:created xsi:type="dcterms:W3CDTF">2025-02-21T07:46:44Z</dcterms:created>
  <dcterms:modified xsi:type="dcterms:W3CDTF">2025-03-10T08:27:24Z</dcterms:modified>
</cp:coreProperties>
</file>